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2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09/08/2026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76000">
              <a:schemeClr val="accent5">
                <a:lumMod val="20000"/>
                <a:lumOff val="80000"/>
              </a:schemeClr>
            </a:gs>
            <a:gs pos="83000">
              <a:schemeClr val="accent6">
                <a:lumMod val="40000"/>
                <a:lumOff val="60000"/>
              </a:schemeClr>
            </a:gs>
            <a:gs pos="91000">
              <a:schemeClr val="accent6">
                <a:lumMod val="60000"/>
                <a:lumOff val="4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09/08/2026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rtl="1"/>
            <a:r>
              <a:rPr lang="fa-IR" sz="7200" dirty="0">
                <a:latin typeface="Arial" panose="020B0604020202020204" pitchFamily="34" charset="0"/>
                <a:cs typeface="Arial" panose="020B0604020202020204" pitchFamily="34" charset="0"/>
              </a:rPr>
              <a:t>احیا قلبی ریوی پایه</a:t>
            </a:r>
            <a:endParaRPr lang="en-US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آپدیت 2025</a:t>
            </a:r>
          </a:p>
          <a:p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واحد آموزش بیمارستان امام حسین (ع)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75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اهداف آموزشی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تسلط بر الگوریتم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BLS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بزرگسالان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اجرای صحیح ماساژ قلبی با کیفیت بالا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شناخت ریتمهای قابل شوک و غیرقابل شوک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اجرای کامل الگوریتم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ACLS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دوز و نحوه تجویز داروهای احیا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مدیریت راه هوایی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مراقبتهای پس از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ROSC</a:t>
            </a:r>
          </a:p>
        </p:txBody>
      </p:sp>
    </p:spTree>
    <p:extLst>
      <p:ext uri="{BB962C8B-B14F-4D97-AF65-F5344CB8AC3E}">
        <p14:creationId xmlns:p14="http://schemas.microsoft.com/office/powerpoint/2010/main" val="3236743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109728"/>
            <a:ext cx="10058400" cy="1609344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زنجیره بقا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389" y="2592809"/>
            <a:ext cx="10058400" cy="4050792"/>
          </a:xfrm>
        </p:spPr>
        <p:txBody>
          <a:bodyPr>
            <a:normAutofit fontScale="92500" lnSpcReduction="20000"/>
          </a:bodyPr>
          <a:lstStyle/>
          <a:p>
            <a:pPr algn="r" rtl="1">
              <a:lnSpc>
                <a:spcPct val="150000"/>
              </a:lnSpc>
            </a:pP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تشخیص سریع و تماس با اورژانس: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شناسایی فرد نیازمند کمک و فعالسازی سیستماورژانس.</a:t>
            </a:r>
          </a:p>
          <a:p>
            <a:pPr algn="r" rtl="1">
              <a:lnSpc>
                <a:spcPct val="150000"/>
              </a:lnSpc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با کیفیت بالا: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شروع فوری ماساژ قلبی با استانداردهای تعریف شده.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دفیبریلاسیون سریع: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در صورت وجود ریتم قابل شوک، شوک الکتریکی در اسرع وقت.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استفاده از شوک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ACLS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احیای پیشرفته(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اقدامات دارویی، مدیریت راه هوایی). </a:t>
            </a:r>
          </a:p>
          <a:p>
            <a:pPr algn="r" rtl="1">
              <a:lnSpc>
                <a:spcPct val="150000"/>
              </a:lnSpc>
            </a:pP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Post-ROSC Care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 (مراقبت پس از احیا):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حمایتهای لازم پس از بازگشت گردش خون خودبه خودی.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بازتوانی و بقا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2025: </a:t>
            </a:r>
            <a:r>
              <a:rPr lang="fa-IR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زنجیره بقا در احیا خارج بیمارستانی و داخل بیمارستانی در بزرگسالان یکی شده است</a:t>
            </a:r>
            <a:r>
              <a:rPr lang="fa-IR" dirty="0"/>
              <a:t>.</a:t>
            </a:r>
          </a:p>
          <a:p>
            <a:pPr algn="r" rtl="1">
              <a:lnSpc>
                <a:spcPct val="150000"/>
              </a:lnSpc>
            </a:pPr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31" y="634587"/>
            <a:ext cx="10438227" cy="191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13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/>
              <a:t>مفهوم </a:t>
            </a:r>
            <a:r>
              <a:rPr lang="en-US" dirty="0" err="1"/>
              <a:t>bls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/>
              <a:t>ا</a:t>
            </a:r>
            <a:r>
              <a:rPr lang="fa-IR" dirty="0">
                <a:cs typeface="B Nazanin" panose="00000400000000000000" pitchFamily="2" charset="-78"/>
              </a:rPr>
              <a:t>قداماتی که تا زمان رسیدن 115 بدون تجهزات خاصی برای نجات افراد استفاده می شود</a:t>
            </a:r>
            <a:r>
              <a:rPr lang="fa-IR" dirty="0"/>
              <a:t> 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58854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45552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6" name="Rectangle 5"/>
          <p:cNvSpPr/>
          <p:nvPr/>
        </p:nvSpPr>
        <p:spPr>
          <a:xfrm>
            <a:off x="5151549" y="940159"/>
            <a:ext cx="1648496" cy="4298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ارزیابی ایمنی صحنه</a:t>
            </a:r>
          </a:p>
        </p:txBody>
      </p:sp>
      <p:sp>
        <p:nvSpPr>
          <p:cNvPr id="9" name="Rectangle 8"/>
          <p:cNvSpPr/>
          <p:nvPr/>
        </p:nvSpPr>
        <p:spPr>
          <a:xfrm>
            <a:off x="5151549" y="1752734"/>
            <a:ext cx="1648496" cy="4592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>
                <a:cs typeface="B Nazanin" panose="00000400000000000000" pitchFamily="2" charset="-78"/>
              </a:rPr>
              <a:t>ارزیابی هوشیاری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46996" y="2625902"/>
            <a:ext cx="3657600" cy="8139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/>
            <a:r>
              <a:rPr lang="fa-IR" dirty="0">
                <a:cs typeface="B Nazanin" panose="00000400000000000000" pitchFamily="2" charset="-78"/>
              </a:rPr>
              <a:t>در خواست کمک از 115 و شخص دیگر / فراهم شدن </a:t>
            </a:r>
            <a:r>
              <a:rPr lang="en-US" dirty="0">
                <a:cs typeface="B Nazanin" panose="00000400000000000000" pitchFamily="2" charset="-78"/>
              </a:rPr>
              <a:t> AED</a:t>
            </a:r>
            <a:r>
              <a:rPr lang="fa-IR" dirty="0">
                <a:cs typeface="B Nazanin" panose="00000400000000000000" pitchFamily="2" charset="-78"/>
              </a:rPr>
              <a:t> و تجهیزات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5738729" y="1466180"/>
            <a:ext cx="474136" cy="214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Down Arrow 11"/>
          <p:cNvSpPr/>
          <p:nvPr/>
        </p:nvSpPr>
        <p:spPr>
          <a:xfrm>
            <a:off x="5738729" y="2357639"/>
            <a:ext cx="474136" cy="2149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5821251" y="3580950"/>
            <a:ext cx="391614" cy="3606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normAutofit fontScale="77500" lnSpcReduction="20000"/>
          </a:bodyPr>
          <a:lstStyle/>
          <a:p>
            <a:endParaRPr lang="fa-IR" dirty="0"/>
          </a:p>
        </p:txBody>
      </p:sp>
      <p:sp>
        <p:nvSpPr>
          <p:cNvPr id="14" name="Rectangle 13"/>
          <p:cNvSpPr/>
          <p:nvPr/>
        </p:nvSpPr>
        <p:spPr>
          <a:xfrm>
            <a:off x="4861773" y="3985247"/>
            <a:ext cx="2228045" cy="546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/>
              <a:t>ا</a:t>
            </a:r>
            <a:r>
              <a:rPr lang="fa-IR" dirty="0">
                <a:cs typeface="B Nazanin" panose="00000400000000000000" pitchFamily="2" charset="-78"/>
              </a:rPr>
              <a:t>رزیابی نبض و تنفس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8225064" y="5232471"/>
            <a:ext cx="623729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415896" y="5434821"/>
            <a:ext cx="416167" cy="342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6083255" y="4586304"/>
            <a:ext cx="24547" cy="956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902742" y="4673864"/>
            <a:ext cx="2240924" cy="18647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پوزیشن ریکاوری</a:t>
            </a:r>
          </a:p>
          <a:p>
            <a:pPr algn="ctr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چک نبض هر 2 دقیقه</a:t>
            </a:r>
          </a:p>
          <a:p>
            <a:pPr algn="ctr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تحت نظر گرفتن تا رسیدن 115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940469" y="5606222"/>
            <a:ext cx="2414790" cy="11631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دادن تنفس هر 5-6 ثانیه</a:t>
            </a:r>
          </a:p>
          <a:p>
            <a:pPr algn="ctr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چک نبض هر 2 دقیقه</a:t>
            </a:r>
            <a:endParaRPr lang="en-US" sz="1400" b="1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ctr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تزریق نالوکسان</a:t>
            </a:r>
          </a:p>
          <a:p>
            <a:pPr algn="ctr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تحت نظر گرفتن تا رسیدن 115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02927" y="4997003"/>
            <a:ext cx="2414790" cy="1648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شروع عملیات احیا طبق توالی </a:t>
            </a:r>
            <a:r>
              <a:rPr lang="en-US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CAB</a:t>
            </a:r>
          </a:p>
          <a:p>
            <a:pPr algn="ctr" rtl="1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با نسبت 30:2</a:t>
            </a:r>
          </a:p>
          <a:p>
            <a:pPr algn="ctr" rtl="1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به صورت 5 سیکل ( 2 دقیقه)</a:t>
            </a:r>
          </a:p>
          <a:p>
            <a:pPr algn="ctr" rtl="1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چک نبض هر 2 دقیقه</a:t>
            </a:r>
          </a:p>
          <a:p>
            <a:pPr algn="ctr" rtl="1"/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ادامه فرآیند </a:t>
            </a:r>
            <a:r>
              <a:rPr lang="en-US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CPR</a:t>
            </a:r>
            <a:r>
              <a:rPr lang="fa-IR" sz="1400" b="1" dirty="0">
                <a:solidFill>
                  <a:schemeClr val="tx1"/>
                </a:solidFill>
                <a:cs typeface="B Nazanin" panose="00000400000000000000" pitchFamily="2" charset="-78"/>
              </a:rPr>
              <a:t> تا رسیدن 115</a:t>
            </a:r>
          </a:p>
        </p:txBody>
      </p:sp>
      <p:sp>
        <p:nvSpPr>
          <p:cNvPr id="26" name="Oval 25"/>
          <p:cNvSpPr/>
          <p:nvPr/>
        </p:nvSpPr>
        <p:spPr>
          <a:xfrm>
            <a:off x="7355259" y="4138056"/>
            <a:ext cx="984632" cy="114428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>
                <a:cs typeface="B Nazanin" panose="00000400000000000000" pitchFamily="2" charset="-78"/>
              </a:rPr>
              <a:t>نبض +</a:t>
            </a:r>
          </a:p>
          <a:p>
            <a:pPr algn="ctr"/>
            <a:r>
              <a:rPr lang="fa-IR" sz="1200" dirty="0">
                <a:cs typeface="B Nazanin" panose="00000400000000000000" pitchFamily="2" charset="-78"/>
              </a:rPr>
              <a:t>تنفس +</a:t>
            </a:r>
          </a:p>
        </p:txBody>
      </p:sp>
      <p:sp>
        <p:nvSpPr>
          <p:cNvPr id="27" name="Oval 26"/>
          <p:cNvSpPr/>
          <p:nvPr/>
        </p:nvSpPr>
        <p:spPr>
          <a:xfrm>
            <a:off x="5626055" y="4594299"/>
            <a:ext cx="914400" cy="76560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400" dirty="0">
                <a:cs typeface="B Nazanin" panose="00000400000000000000" pitchFamily="2" charset="-78"/>
              </a:rPr>
              <a:t>نبض +</a:t>
            </a:r>
          </a:p>
          <a:p>
            <a:pPr algn="ctr"/>
            <a:r>
              <a:rPr lang="fa-IR" sz="1400" dirty="0">
                <a:cs typeface="B Nazanin" panose="00000400000000000000" pitchFamily="2" charset="-78"/>
              </a:rPr>
              <a:t>تنفس -</a:t>
            </a:r>
          </a:p>
        </p:txBody>
      </p:sp>
      <p:sp>
        <p:nvSpPr>
          <p:cNvPr id="28" name="Oval 27"/>
          <p:cNvSpPr/>
          <p:nvPr/>
        </p:nvSpPr>
        <p:spPr>
          <a:xfrm>
            <a:off x="3443176" y="4258298"/>
            <a:ext cx="1095715" cy="102403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b="1" dirty="0">
                <a:cs typeface="B Nazanin" panose="00000400000000000000" pitchFamily="2" charset="-78"/>
              </a:rPr>
              <a:t>نبض –</a:t>
            </a:r>
          </a:p>
          <a:p>
            <a:pPr algn="ctr"/>
            <a:r>
              <a:rPr lang="fa-IR" sz="1200" b="1" dirty="0">
                <a:cs typeface="B Nazanin" panose="00000400000000000000" pitchFamily="2" charset="-78"/>
              </a:rPr>
              <a:t>تنفس -</a:t>
            </a:r>
          </a:p>
        </p:txBody>
      </p:sp>
    </p:spTree>
    <p:extLst>
      <p:ext uri="{BB962C8B-B14F-4D97-AF65-F5344CB8AC3E}">
        <p14:creationId xmlns:p14="http://schemas.microsoft.com/office/powerpoint/2010/main" val="2579330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/>
              <a:t>ارزیابی ایمنی صحنه /</a:t>
            </a:r>
            <a:r>
              <a:rPr lang="en-US" dirty="0"/>
              <a:t> DANGER</a:t>
            </a:r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5" y="4273728"/>
            <a:ext cx="3489273" cy="22558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866" y="3155324"/>
            <a:ext cx="3441007" cy="24856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209" y="2246335"/>
            <a:ext cx="3387143" cy="269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26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/>
              <a:t>ارزیابی هوشیاری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877" y="2127651"/>
            <a:ext cx="3811991" cy="2602695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138" y="2233612"/>
            <a:ext cx="3430975" cy="389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90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800" dirty="0">
                <a:cs typeface="B Nazanin" panose="00000400000000000000" pitchFamily="2" charset="-78"/>
              </a:rPr>
              <a:t>ارزیابی نبض و تنفس ( حداکثر طی 10 ثانیه )</a:t>
            </a:r>
            <a:r>
              <a:rPr lang="fa-IR" dirty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848" y="2093976"/>
            <a:ext cx="4397375" cy="27284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85" y="2653048"/>
            <a:ext cx="5602309" cy="3593205"/>
          </a:xfrm>
          <a:prstGeom prst="rect">
            <a:avLst/>
          </a:prstGeom>
        </p:spPr>
      </p:pic>
      <p:sp>
        <p:nvSpPr>
          <p:cNvPr id="8" name="Cloud 7"/>
          <p:cNvSpPr/>
          <p:nvPr/>
        </p:nvSpPr>
        <p:spPr>
          <a:xfrm>
            <a:off x="1764405" y="4989375"/>
            <a:ext cx="3258355" cy="144243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dirty="0"/>
              <a:t>نبض کاروتید : فرورفتگی  عضلات گردن و حنجره در مجاورت برجستگی سیب آدم</a:t>
            </a:r>
          </a:p>
        </p:txBody>
      </p:sp>
    </p:spTree>
    <p:extLst>
      <p:ext uri="{BB962C8B-B14F-4D97-AF65-F5344CB8AC3E}">
        <p14:creationId xmlns:p14="http://schemas.microsoft.com/office/powerpoint/2010/main" val="172239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Cloud 3"/>
          <p:cNvSpPr/>
          <p:nvPr/>
        </p:nvSpPr>
        <p:spPr>
          <a:xfrm>
            <a:off x="2248264" y="1580495"/>
            <a:ext cx="7701567" cy="376063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3600" b="1" dirty="0">
                <a:solidFill>
                  <a:schemeClr val="tx1"/>
                </a:solidFill>
                <a:cs typeface="B Nazanin" panose="00000400000000000000" pitchFamily="2" charset="-78"/>
              </a:rPr>
              <a:t>در صورتی که شک داشتیم بیمار نبض و تنفس دارد یا ندارد بیمار را فاقد نبض و تنفس در نظر می گیریم</a:t>
            </a:r>
          </a:p>
        </p:txBody>
      </p:sp>
    </p:spTree>
    <p:extLst>
      <p:ext uri="{BB962C8B-B14F-4D97-AF65-F5344CB8AC3E}">
        <p14:creationId xmlns:p14="http://schemas.microsoft.com/office/powerpoint/2010/main" val="1682364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نبض + تنفس +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fa-IR" sz="3200" dirty="0">
                <a:cs typeface="B Nazanin" panose="00000400000000000000" pitchFamily="2" charset="-78"/>
              </a:rPr>
              <a:t>قرار دادن مصدوم در پوزیشن ریکاوری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819" y="1984226"/>
            <a:ext cx="3940034" cy="461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17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241137"/>
          </a:xfrm>
        </p:spPr>
        <p:txBody>
          <a:bodyPr>
            <a:normAutofit/>
          </a:bodyPr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نبض + تنفس -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87" y="1725769"/>
            <a:ext cx="5102561" cy="237769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030" y="3800340"/>
            <a:ext cx="4435218" cy="21239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87" y="4643839"/>
            <a:ext cx="2619375" cy="1743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5878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>
                <a:cs typeface="B Nazanin" panose="00000400000000000000" pitchFamily="2" charset="-78"/>
              </a:rPr>
              <a:t>نبض - تنفس - 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>
                <a:cs typeface="B Nazanin" panose="00000400000000000000" pitchFamily="2" charset="-78"/>
              </a:rPr>
              <a:t>شروع عملیات احیا طبق توالی </a:t>
            </a:r>
            <a:r>
              <a:rPr lang="en-US" dirty="0">
                <a:cs typeface="B Nazanin" panose="00000400000000000000" pitchFamily="2" charset="-78"/>
              </a:rPr>
              <a:t>CAB</a:t>
            </a:r>
            <a:r>
              <a:rPr lang="fa-IR" dirty="0">
                <a:cs typeface="B Nazanin" panose="00000400000000000000" pitchFamily="2" charset="-78"/>
              </a:rPr>
              <a:t> </a:t>
            </a:r>
          </a:p>
          <a:p>
            <a:pPr algn="r" rtl="1"/>
            <a:r>
              <a:rPr lang="fa-IR" dirty="0">
                <a:cs typeface="B Nazanin" panose="00000400000000000000" pitchFamily="2" charset="-78"/>
              </a:rPr>
              <a:t>با نسبت 2:30 به صورت 5 سیکل ( 2 دقیقه )</a:t>
            </a:r>
          </a:p>
          <a:p>
            <a:pPr algn="r" rtl="1"/>
            <a:endParaRPr lang="fa-IR" dirty="0">
              <a:cs typeface="B Nazanin" panose="00000400000000000000" pitchFamily="2" charset="-78"/>
            </a:endParaRPr>
          </a:p>
          <a:p>
            <a:pPr algn="r" rtl="1"/>
            <a:endParaRPr lang="fa-IR" dirty="0">
              <a:cs typeface="B Nazanin" panose="00000400000000000000" pitchFamily="2" charset="-7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303" y="1959735"/>
            <a:ext cx="4976745" cy="30115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68606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ارزیابی اولیه در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BLS</a:t>
            </a:r>
            <a:br>
              <a:rPr lang="fa-IR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463040"/>
            <a:ext cx="10058400" cy="4709160"/>
          </a:xfrm>
        </p:spPr>
        <p:txBody>
          <a:bodyPr/>
          <a:lstStyle/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بررسی ایمنی صحنه: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اطمینان از امنیت محیط برای خود، بیمار و اطرافیان.</a:t>
            </a:r>
          </a:p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بررسی پاسخدهی: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تکان دادن شانه بیمار و پرسیدن "شما خوب هستید؟"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کمک بخواهید.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اورژانس را فعال کنید.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درصورت وجود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AED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فردی را جهت آوردن بفرستید.</a:t>
            </a:r>
          </a:p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بررسی تنفس و نبض کاروتید: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همزمان، حداکثر تا 10 ثانیه.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شروع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CPR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در صورت عدم پاسخ، عدم تنفس طبیعی یا تنفس ناکافی، و عدم وجودنبض.</a:t>
            </a:r>
            <a:endParaRPr lang="fa-I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زمان در احیا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حیاتی است. در صورت شک احیا را شروع کنید.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rtl="1">
              <a:buNone/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در بزرگسالان نبض کاروتید برای ارزیابی نبض ترجیح داده میشود</a:t>
            </a:r>
            <a:r>
              <a:rPr lang="fa-I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7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3494" y="323556"/>
            <a:ext cx="3418451" cy="1609344"/>
          </a:xfrm>
        </p:spPr>
        <p:txBody>
          <a:bodyPr>
            <a:normAutofit/>
          </a:bodyPr>
          <a:lstStyle/>
          <a:p>
            <a:pPr algn="r" rtl="1"/>
            <a:r>
              <a:rPr lang="fa-IR" sz="4400" b="1" dirty="0">
                <a:latin typeface="Arial" panose="020B0604020202020204" pitchFamily="34" charset="0"/>
                <a:cs typeface="Arial" panose="020B0604020202020204" pitchFamily="34" charset="0"/>
              </a:rPr>
              <a:t>الگوریتم احیا پایه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421" y="154745"/>
            <a:ext cx="8426547" cy="67032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76714" y="2489981"/>
            <a:ext cx="33152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آپدیت 2025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نقش نالوکسان پررنگ تر شده و دسترسی عمومی داده شود و در رابطه با قانون مسائل آن رفع گردد.</a:t>
            </a:r>
          </a:p>
          <a:p>
            <a:pPr algn="r" rtl="1"/>
            <a:endParaRPr lang="fa-I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آموزش احیا پایه در بین مردم افزایش پیدا کند.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39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4592" y="0"/>
            <a:ext cx="10058400" cy="1609344"/>
          </a:xfrm>
        </p:spPr>
        <p:txBody>
          <a:bodyPr/>
          <a:lstStyle/>
          <a:p>
            <a:pPr algn="r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با کیفیت بالا 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CPR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مشخصات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350499"/>
            <a:ext cx="10058400" cy="517691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عمق ماساژ: 5 تا 6 سانتیمتر (2 تا 2.4 اینچ)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سرعت ماساژ: 100 تا 120 در دقیقه در صورت وجود راه هوایی پیشرفته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اجازه بازگشت کامل قفسه سینه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(recoil</a:t>
            </a: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: پس از هر ماساژ، اجازه دهید قفسه سینه به حالت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اولیه بازگردد.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حداقل وقفه: تلاش برای به حداقل رساندن وقفه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ها در ماساژ.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نسبت ماساژ به تنفس: 30:2 برای بزرگسالان (در صورت عدم استفاده از راه هوایی پیشرفته).5 سیکل در 2 دقیقه</a:t>
            </a:r>
          </a:p>
          <a:p>
            <a:pPr algn="r" rtl="1">
              <a:lnSpc>
                <a:spcPct val="150000"/>
              </a:lnSpc>
            </a:pPr>
            <a:r>
              <a:rPr lang="fa-IR" sz="2400" dirty="0">
                <a:latin typeface="Arial" panose="020B0604020202020204" pitchFamily="34" charset="0"/>
                <a:cs typeface="Arial" panose="020B0604020202020204" pitchFamily="34" charset="0"/>
              </a:rPr>
              <a:t>بازگشت گردش خون </a:t>
            </a:r>
            <a:r>
              <a:rPr lang="fa-IR" sz="2400" dirty="0"/>
              <a:t>( </a:t>
            </a:r>
            <a:r>
              <a:rPr lang="en-US" sz="2400" dirty="0"/>
              <a:t>ROSC </a:t>
            </a:r>
            <a:r>
              <a:rPr lang="fa-IR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46043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نکات مورد توجه در تنفس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828800"/>
            <a:ext cx="10058400" cy="4343400"/>
          </a:xfrm>
        </p:spPr>
        <p:txBody>
          <a:bodyPr/>
          <a:lstStyle/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به ازای هر 30 ماساژ2 تنفس دهید.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باید بالا آمدن قفسه سینه بیمار را مشاهده کنید.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پس از هر تنفس، اجازه بازدم کامل داده شود.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تنفسها به صورت مداوم و بدون وقفه در ماساژ قلبی انجام میشوند.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در صورت استفاده از آمبوبگ باید بالشتک پرباد باشد و کیسه رزرو اکسیژن داشته باشد و کاملا روی صورت سیل شود و به صورت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C-E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روی صورت نگه داشته </a:t>
            </a:r>
            <a:r>
              <a:rPr lang="fa-IR" dirty="0"/>
              <a:t>شود.     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4" name="9f630c87e7236ac18d7d1211f24561df126116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9848" y="4159641"/>
            <a:ext cx="4450080" cy="250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5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114" y="484632"/>
            <a:ext cx="11324492" cy="1609344"/>
          </a:xfrm>
        </p:spPr>
        <p:txBody>
          <a:bodyPr>
            <a:normAutofit/>
          </a:bodyPr>
          <a:lstStyle/>
          <a:p>
            <a:pPr algn="ctr"/>
            <a:r>
              <a:rPr lang="fa-IR" b="1" dirty="0"/>
              <a:t> </a:t>
            </a:r>
            <a:r>
              <a:rPr lang="fa-IR" sz="4000" b="1" dirty="0">
                <a:latin typeface="Arial" panose="020B0604020202020204" pitchFamily="34" charset="0"/>
                <a:cs typeface="Arial" panose="020B0604020202020204" pitchFamily="34" charset="0"/>
              </a:rPr>
              <a:t>دستگاه دفیبریلاتور خارجی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AED </a:t>
            </a:r>
            <a:r>
              <a:rPr lang="fa-IR" sz="4000" b="1" dirty="0">
                <a:latin typeface="Arial" panose="020B0604020202020204" pitchFamily="34" charset="0"/>
                <a:cs typeface="Arial" panose="020B0604020202020204" pitchFamily="34" charset="0"/>
              </a:rPr>
              <a:t>استفاده از</a:t>
            </a:r>
            <a:br>
              <a:rPr lang="fa-IR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a-IR" sz="4000" b="1" dirty="0">
                <a:latin typeface="Arial" panose="020B0604020202020204" pitchFamily="34" charset="0"/>
                <a:cs typeface="Arial" panose="020B0604020202020204" pitchFamily="34" charset="0"/>
              </a:rPr>
              <a:t>خودکار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983" y="2160798"/>
            <a:ext cx="10058400" cy="4050792"/>
          </a:xfrm>
        </p:spPr>
        <p:txBody>
          <a:bodyPr>
            <a:normAutofit/>
          </a:bodyPr>
          <a:lstStyle/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روشن کردن دستگاه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AED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بلافاصله پس از رسیدن به صحنه</a:t>
            </a:r>
          </a:p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چسباندن پدها: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طبق الگوی روی پدها و بدنه دستگاه )معمولا یکی زیر ترقوه راست خط مید کلاویکل 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دیگری در خط زیر بغل چپ(فضای بین دنده ای پنجم و ششم خط مابین آنتریور و مید آگزیلاری).</a:t>
            </a:r>
          </a:p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عدم تماس هنگام آنالیز: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اطمینان از اینکه هیچکس با بیمار تماس ندارد.</a:t>
            </a:r>
          </a:p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شوک در صورت توصیه: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پس از آنالیز ریتم، در صورت اعلام نیاز به شوک، دکمه شوک را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فشار دهید.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بلافاصله پس از شوک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CPR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را مجددا شروع کنید.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AED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ها برای استفاده توسط افراد غیرمتخصص نیز طراحی شدهاند. * صداها و پیامهای صوتی دستگاه را به دقت دنبال کنید</a:t>
            </a:r>
            <a:endParaRPr lang="fa-I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rtl="1">
              <a:buNone/>
            </a:pPr>
            <a:endParaRPr lang="en-US" dirty="0"/>
          </a:p>
        </p:txBody>
      </p:sp>
      <p:pic>
        <p:nvPicPr>
          <p:cNvPr id="4" name="ebee9e33d6e262f51bb12795e78a4cd747407678-4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951" y="268457"/>
            <a:ext cx="2425505" cy="242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2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نقش نالوکسان در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در صورتی که شک به اوردوز مواد اپیوئیدی وجود دارد:</a:t>
            </a:r>
          </a:p>
          <a:p>
            <a:pPr algn="r" rt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را آغاز کنید.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تجویز نالوکسان: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در صورت آموزش و دسترسی، نالوکسان را تجویز کنید.</a:t>
            </a:r>
          </a:p>
          <a:p>
            <a:pPr algn="r" rtl="1"/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یک اسپری در هر سوراخ بینی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دوز داخل بینی 2 میلی گرم جهت پرسنل غیر بهداشتی درمانی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داخل عضلانی: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0.4 تا 2 میلی گرم جهت پرسنل بهداشتی درمانی</a:t>
            </a:r>
            <a:endParaRPr lang="fa-I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/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تکرار: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هر 2 تا 3 دقیقه در صورت عدم پاسخ.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حتی پس از تجویز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CPR </a:t>
            </a:r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نالوکسان یک آنتی دوت است و جایگزین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CPR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نیست جتی پس از تجویز آن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CPR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باید ادامه یابد.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 بیمار پس از دریافت نالوکسان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CPR ،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نالوکسان، تا زمان رسیدن تیم پیشرفته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a-IR" dirty="0">
                <a:latin typeface="Arial" panose="020B0604020202020204" pitchFamily="34" charset="0"/>
                <a:cs typeface="Arial" panose="020B0604020202020204" pitchFamily="34" charset="0"/>
              </a:rPr>
              <a:t>ممکن است دچار علائم ترک شدید شود.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433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975" y="0"/>
            <a:ext cx="10058400" cy="759655"/>
          </a:xfrm>
        </p:spPr>
        <p:txBody>
          <a:bodyPr>
            <a:normAutofit/>
          </a:bodyPr>
          <a:lstStyle/>
          <a:p>
            <a:pPr algn="ctr" rtl="1"/>
            <a:r>
              <a:rPr lang="fa-IR" sz="3200" dirty="0">
                <a:latin typeface="Arial" panose="020B0604020202020204" pitchFamily="34" charset="0"/>
                <a:cs typeface="Arial" panose="020B0604020202020204" pitchFamily="34" charset="0"/>
              </a:rPr>
              <a:t>الگوریتم برخورد در خفگی بزرگسالان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589" y="647115"/>
            <a:ext cx="10382786" cy="53597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2543" y="6316394"/>
            <a:ext cx="11338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b="1" dirty="0">
                <a:latin typeface="Arial" panose="020B0604020202020204" pitchFamily="34" charset="0"/>
                <a:cs typeface="Arial" panose="020B0604020202020204" pitchFamily="34" charset="0"/>
              </a:rPr>
              <a:t>آپدیت 2025: در بزرگسالان 5 ضربه به پشت به همراه 5 فشار شکمی توصیه شده است . در بارداران و افرادی که امکان فشار شکمی وجود ندارد فشار به قفسه سینه توصیه می شود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893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681AA-0224-8DCA-B0EE-F5DEB3549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/>
              <a:t>فيلم آموزشي </a:t>
            </a:r>
            <a:r>
              <a:rPr lang="fa-IR" dirty="0"/>
              <a:t>مانور </a:t>
            </a:r>
            <a:r>
              <a:rPr lang="fa-IR"/>
              <a:t>هليميخ (نحوه فشارشكمي)</a:t>
            </a:r>
            <a:endParaRPr lang="fa-IR" dirty="0"/>
          </a:p>
        </p:txBody>
      </p:sp>
      <p:pic>
        <p:nvPicPr>
          <p:cNvPr id="4" name="cb219a3d06e0accb47a7a6dc9ff69c0365157193-480p">
            <a:hlinkClick r:id="" action="ppaction://media"/>
            <a:extLst>
              <a:ext uri="{FF2B5EF4-FFF2-40B4-BE49-F238E27FC236}">
                <a16:creationId xmlns:a16="http://schemas.microsoft.com/office/drawing/2014/main" id="{2F18E36A-9B15-AE5F-70B7-8376E421A1C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7788" y="2120900"/>
            <a:ext cx="9749928" cy="4051300"/>
          </a:xfrm>
        </p:spPr>
      </p:pic>
    </p:spTree>
    <p:extLst>
      <p:ext uri="{BB962C8B-B14F-4D97-AF65-F5344CB8AC3E}">
        <p14:creationId xmlns:p14="http://schemas.microsoft.com/office/powerpoint/2010/main" val="279165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436</TotalTime>
  <Words>973</Words>
  <Application>Microsoft Office PowerPoint</Application>
  <PresentationFormat>Widescreen</PresentationFormat>
  <Paragraphs>102</Paragraphs>
  <Slides>20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B Nazanin</vt:lpstr>
      <vt:lpstr>Rockwell</vt:lpstr>
      <vt:lpstr>Rockwell Condensed</vt:lpstr>
      <vt:lpstr>Wingdings</vt:lpstr>
      <vt:lpstr>Wood Type</vt:lpstr>
      <vt:lpstr>احیا قلبی ریوی پایه</vt:lpstr>
      <vt:lpstr>اهداف آموزشی</vt:lpstr>
      <vt:lpstr>زنجیره بقا  </vt:lpstr>
      <vt:lpstr>مفهوم bls</vt:lpstr>
      <vt:lpstr>PowerPoint Presentation</vt:lpstr>
      <vt:lpstr>ارزیابی ایمنی صحنه / DANGER</vt:lpstr>
      <vt:lpstr>ارزیابی هوشیاری </vt:lpstr>
      <vt:lpstr>ارزیابی نبض و تنفس ( حداکثر طی 10 ثانیه ) </vt:lpstr>
      <vt:lpstr>PowerPoint Presentation</vt:lpstr>
      <vt:lpstr>نبض + تنفس +</vt:lpstr>
      <vt:lpstr>نبض + تنفس - </vt:lpstr>
      <vt:lpstr>نبض - تنفس - </vt:lpstr>
      <vt:lpstr>ارزیابی اولیه درBLS </vt:lpstr>
      <vt:lpstr>الگوریتم احیا پایه</vt:lpstr>
      <vt:lpstr>با کیفیت بالا  CPR مشخصات</vt:lpstr>
      <vt:lpstr>نکات مورد توجه در تنفس</vt:lpstr>
      <vt:lpstr> دستگاه دفیبریلاتور خارجی AED استفاده از خودکار</vt:lpstr>
      <vt:lpstr>نقش نالوکسان در BLS</vt:lpstr>
      <vt:lpstr>الگوریتم برخورد در خفگی بزرگسالان</vt:lpstr>
      <vt:lpstr>فيلم آموزشي مانور هليميخ (نحوه فشارشكمي)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احیا قلبی ریوی پایه وپیشرفته</dc:title>
  <dc:creator>Vahid</dc:creator>
  <cp:lastModifiedBy>app7</cp:lastModifiedBy>
  <cp:revision>38</cp:revision>
  <dcterms:created xsi:type="dcterms:W3CDTF">2026-05-12T19:22:30Z</dcterms:created>
  <dcterms:modified xsi:type="dcterms:W3CDTF">2026-09-08T06:59:51Z</dcterms:modified>
</cp:coreProperties>
</file>